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7" r:id="rId3"/>
    <p:sldId id="257" r:id="rId4"/>
    <p:sldId id="258" r:id="rId5"/>
    <p:sldId id="259" r:id="rId6"/>
    <p:sldId id="261" r:id="rId7"/>
    <p:sldId id="263" r:id="rId8"/>
    <p:sldId id="265" r:id="rId9"/>
    <p:sldId id="266" r:id="rId10"/>
    <p:sldId id="267" r:id="rId11"/>
    <p:sldId id="269" r:id="rId12"/>
    <p:sldId id="270" r:id="rId13"/>
    <p:sldId id="262" r:id="rId14"/>
    <p:sldId id="271" r:id="rId15"/>
    <p:sldId id="272" r:id="rId16"/>
    <p:sldId id="273" r:id="rId17"/>
    <p:sldId id="274" r:id="rId18"/>
    <p:sldId id="275" r:id="rId19"/>
    <p:sldId id="276" r:id="rId20"/>
    <p:sldId id="26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Controle" TargetMode="External"/><Relationship Id="rId2" Type="http://schemas.openxmlformats.org/officeDocument/2006/relationships/hyperlink" Target="https://pt.wikipedia.org/wiki/M%C3%A1quina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Processo" TargetMode="External"/><Relationship Id="rId2" Type="http://schemas.openxmlformats.org/officeDocument/2006/relationships/hyperlink" Target="https://pt.wikipedia.org/wiki/Control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lattes.cnpq.br/2462384793631673" TargetMode="External"/><Relationship Id="rId2" Type="http://schemas.openxmlformats.org/officeDocument/2006/relationships/hyperlink" Target="mailto:akanehar@gmail.co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eg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890697" y="2415902"/>
            <a:ext cx="8791575" cy="2387600"/>
          </a:xfrm>
        </p:spPr>
        <p:txBody>
          <a:bodyPr/>
          <a:lstStyle/>
          <a:p>
            <a:r>
              <a:rPr lang="pt-BR" dirty="0" smtClean="0"/>
              <a:t>Introdução TUR - UFU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50297" y="4880905"/>
            <a:ext cx="8791575" cy="1655762"/>
          </a:xfrm>
        </p:spPr>
        <p:txBody>
          <a:bodyPr>
            <a:normAutofit/>
          </a:bodyPr>
          <a:lstStyle/>
          <a:p>
            <a:pPr algn="ctr"/>
            <a:r>
              <a:rPr lang="pt-BR" sz="4000" dirty="0" smtClean="0"/>
              <a:t>SEGUIDOR DE LINHA COM ARDUINO</a:t>
            </a:r>
            <a:endParaRPr lang="pt-BR" sz="40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422" y="714102"/>
            <a:ext cx="73152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045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275568"/>
            <a:ext cx="9905998" cy="1478570"/>
          </a:xfrm>
        </p:spPr>
        <p:txBody>
          <a:bodyPr/>
          <a:lstStyle/>
          <a:p>
            <a:r>
              <a:rPr lang="pt-BR" dirty="0" smtClean="0"/>
              <a:t>Seguidor de linha – SENSOR TCRT 5000 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345" y="1641597"/>
            <a:ext cx="7526436" cy="483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58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Seguidor de linha – SENSOR TCRT 5000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5835" y="1771841"/>
            <a:ext cx="9905999" cy="4367350"/>
          </a:xfrm>
        </p:spPr>
        <p:txBody>
          <a:bodyPr/>
          <a:lstStyle/>
          <a:p>
            <a:pPr algn="just"/>
            <a:r>
              <a:rPr lang="pt-BR" dirty="0"/>
              <a:t>Com o sensor devidamente testado e funcionando, vamos acrescentar um </a:t>
            </a:r>
            <a:r>
              <a:rPr lang="pt-BR" dirty="0" err="1"/>
              <a:t>led</a:t>
            </a:r>
            <a:r>
              <a:rPr lang="pt-BR" dirty="0"/>
              <a:t> ao circuito, e teremos um </a:t>
            </a:r>
            <a:r>
              <a:rPr lang="pt-BR" b="1" dirty="0"/>
              <a:t>"interruptor óptico"</a:t>
            </a:r>
            <a:r>
              <a:rPr lang="pt-BR" dirty="0"/>
              <a:t>, que altera o estado do </a:t>
            </a:r>
            <a:r>
              <a:rPr lang="pt-BR" dirty="0" err="1"/>
              <a:t>led</a:t>
            </a:r>
            <a:r>
              <a:rPr lang="pt-BR" dirty="0"/>
              <a:t> (ligado/desligado), cada vez que um objeto é </a:t>
            </a:r>
            <a:r>
              <a:rPr lang="pt-BR" dirty="0" smtClean="0"/>
              <a:t>detectado.</a:t>
            </a:r>
          </a:p>
          <a:p>
            <a:pPr algn="just"/>
            <a:endParaRPr lang="pt-BR" dirty="0"/>
          </a:p>
          <a:p>
            <a:pPr algn="just"/>
            <a:endParaRPr lang="pt-BR" dirty="0" smtClean="0"/>
          </a:p>
          <a:p>
            <a:pPr marL="0" indent="0" algn="just">
              <a:buNone/>
            </a:pPr>
            <a:r>
              <a:rPr lang="pt-BR" dirty="0" err="1" smtClean="0"/>
              <a:t>Obs</a:t>
            </a:r>
            <a:r>
              <a:rPr lang="pt-BR" dirty="0" smtClean="0"/>
              <a:t>: trocar o </a:t>
            </a:r>
            <a:r>
              <a:rPr lang="pt-BR" dirty="0" err="1" smtClean="0"/>
              <a:t>led</a:t>
            </a:r>
            <a:r>
              <a:rPr lang="pt-BR" dirty="0" smtClean="0"/>
              <a:t> pelo motor </a:t>
            </a:r>
            <a:endParaRPr lang="pt-BR" dirty="0"/>
          </a:p>
        </p:txBody>
      </p:sp>
      <p:pic>
        <p:nvPicPr>
          <p:cNvPr id="4098" name="Picture 2" descr="Circuito interruptor óptico com TCRT5000 Ardui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724" y="3419224"/>
            <a:ext cx="7080125" cy="329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27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369" y="1"/>
            <a:ext cx="7990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77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Seguidor de linha – motores </a:t>
            </a:r>
            <a:r>
              <a:rPr lang="pt-BR" dirty="0" smtClean="0"/>
              <a:t>DC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27903" y="1145176"/>
            <a:ext cx="9905999" cy="4367350"/>
          </a:xfrm>
        </p:spPr>
        <p:txBody>
          <a:bodyPr/>
          <a:lstStyle/>
          <a:p>
            <a:endParaRPr lang="pt-BR" dirty="0" smtClean="0"/>
          </a:p>
          <a:p>
            <a:pPr algn="just"/>
            <a:r>
              <a:rPr lang="pt-BR" dirty="0"/>
              <a:t>Os motores de corrente contínua (CC) ou motores DC (</a:t>
            </a:r>
            <a:r>
              <a:rPr lang="pt-BR" dirty="0" err="1"/>
              <a:t>Direct</a:t>
            </a:r>
            <a:r>
              <a:rPr lang="pt-BR" dirty="0"/>
              <a:t> </a:t>
            </a:r>
            <a:r>
              <a:rPr lang="pt-BR" dirty="0" err="1"/>
              <a:t>Current</a:t>
            </a:r>
            <a:r>
              <a:rPr lang="pt-BR" dirty="0"/>
              <a:t>), como também são chamados, são dispositivos que operam aproveitando as forças de atração e repulsão geradas por eletroímãs e imãs permanentes</a:t>
            </a:r>
            <a:r>
              <a:rPr lang="pt-BR" dirty="0" smtClean="0"/>
              <a:t>.</a:t>
            </a:r>
          </a:p>
          <a:p>
            <a:pPr algn="just"/>
            <a:r>
              <a:rPr lang="pt-BR" dirty="0" smtClean="0"/>
              <a:t>Para ligar no </a:t>
            </a:r>
            <a:r>
              <a:rPr lang="pt-BR" dirty="0" err="1"/>
              <a:t>A</a:t>
            </a:r>
            <a:r>
              <a:rPr lang="pt-BR" dirty="0" err="1" smtClean="0"/>
              <a:t>rduino</a:t>
            </a:r>
            <a:r>
              <a:rPr lang="pt-BR" dirty="0" smtClean="0"/>
              <a:t> é necessário uma ponte H ou Módulo </a:t>
            </a:r>
            <a:endParaRPr lang="pt-BR" dirty="0"/>
          </a:p>
        </p:txBody>
      </p:sp>
      <p:pic>
        <p:nvPicPr>
          <p:cNvPr id="6153" name="Picture 9" descr="http://blog.filipeflop.com/wp-content/uploads/2014/02/Liga%C3%A7%C3%A3o_motor_shield_e_tcrt50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554" y="3753994"/>
            <a:ext cx="6931631" cy="3090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7424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Seguidor de linha – motores </a:t>
            </a:r>
            <a:r>
              <a:rPr lang="pt-BR" dirty="0" smtClean="0"/>
              <a:t>– PONTE H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40966" y="1092925"/>
            <a:ext cx="9905999" cy="4367350"/>
          </a:xfrm>
        </p:spPr>
        <p:txBody>
          <a:bodyPr/>
          <a:lstStyle/>
          <a:p>
            <a:endParaRPr lang="pt-BR" dirty="0" smtClean="0"/>
          </a:p>
          <a:p>
            <a:pPr algn="just"/>
            <a:r>
              <a:rPr lang="pt-BR" b="1" dirty="0"/>
              <a:t>Ponte H</a:t>
            </a:r>
            <a:r>
              <a:rPr lang="pt-BR" dirty="0"/>
              <a:t> é um circuito de Eletrônica de potência </a:t>
            </a:r>
            <a:r>
              <a:rPr lang="pt-BR" dirty="0" smtClean="0"/>
              <a:t>do que converte </a:t>
            </a:r>
            <a:r>
              <a:rPr lang="pt-BR" dirty="0"/>
              <a:t>uma fonte fixa de corrente continua fixa em uma tensão de corrente continua variável abrindo e fechando diversas vezes), e , portanto, pode determinar o sentido da corrente, a polaridade da tensão e a tensão em um dado sistema ou componente.</a:t>
            </a:r>
            <a:endParaRPr lang="pt-BR" dirty="0"/>
          </a:p>
        </p:txBody>
      </p:sp>
      <p:pic>
        <p:nvPicPr>
          <p:cNvPr id="1026" name="Picture 2" descr="https://upload.wikimedia.org/wikipedia/commons/thumb/d/d4/H_bridge.svg/220px-H_bridge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349" y="4170726"/>
            <a:ext cx="4202971" cy="257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2047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Seguidor de linha – motores </a:t>
            </a:r>
            <a:r>
              <a:rPr lang="pt-BR" dirty="0" smtClean="0"/>
              <a:t>– servo motor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58531" y="1092925"/>
            <a:ext cx="9905999" cy="4367350"/>
          </a:xfrm>
        </p:spPr>
        <p:txBody>
          <a:bodyPr/>
          <a:lstStyle/>
          <a:p>
            <a:endParaRPr lang="pt-BR" dirty="0" smtClean="0"/>
          </a:p>
          <a:p>
            <a:pPr algn="just"/>
            <a:r>
              <a:rPr lang="pt-BR" dirty="0"/>
              <a:t>O </a:t>
            </a:r>
            <a:r>
              <a:rPr lang="pt-BR" b="1" dirty="0" err="1"/>
              <a:t>Servomotor</a:t>
            </a:r>
            <a:r>
              <a:rPr lang="pt-BR" dirty="0"/>
              <a:t> é uma </a:t>
            </a:r>
            <a:r>
              <a:rPr lang="pt-BR" dirty="0">
                <a:hlinkClick r:id="rId2" tooltip="Máquina"/>
              </a:rPr>
              <a:t>máquina</a:t>
            </a:r>
            <a:r>
              <a:rPr lang="pt-BR" dirty="0"/>
              <a:t>, eletromecânica, que apresenta movimento proporcional a um comando, como dispositivos de malha fechada, ou seja: recebem um sinal de </a:t>
            </a:r>
            <a:r>
              <a:rPr lang="pt-BR" dirty="0">
                <a:hlinkClick r:id="rId3" tooltip="Controle"/>
              </a:rPr>
              <a:t>controle</a:t>
            </a:r>
            <a:r>
              <a:rPr lang="pt-BR" dirty="0"/>
              <a:t>; que verifica a posição atual para controlar </a:t>
            </a:r>
            <a:r>
              <a:rPr lang="pt-BR" dirty="0" smtClean="0"/>
              <a:t>o seu </a:t>
            </a:r>
            <a:r>
              <a:rPr lang="pt-BR" dirty="0"/>
              <a:t>movimento indo para a posição desejada com </a:t>
            </a:r>
            <a:r>
              <a:rPr lang="pt-BR" dirty="0" smtClean="0"/>
              <a:t>velocidade.</a:t>
            </a:r>
            <a:endParaRPr lang="pt-BR" dirty="0"/>
          </a:p>
        </p:txBody>
      </p:sp>
      <p:pic>
        <p:nvPicPr>
          <p:cNvPr id="2052" name="Picture 4" descr="Resultado de imagem para servo moto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728" y="4556921"/>
            <a:ext cx="2822982" cy="1806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sultado de imagem para servo moto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2780" y="3899674"/>
            <a:ext cx="2857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sultado de imagem para servo moto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4421" y="3830689"/>
            <a:ext cx="2399800" cy="281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997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Seguidor de linha – motores </a:t>
            </a:r>
            <a:r>
              <a:rPr lang="pt-BR" dirty="0" smtClean="0"/>
              <a:t>– servo motor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288994"/>
            <a:ext cx="2755174" cy="3849140"/>
          </a:xfrm>
          <a:prstGeom prst="rect">
            <a:avLst/>
          </a:prstGeom>
        </p:spPr>
      </p:pic>
      <p:pic>
        <p:nvPicPr>
          <p:cNvPr id="3081" name="Picture 9" descr="Resultado de imagem para servo motor arduino exempl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1413" y="2362380"/>
            <a:ext cx="6485998" cy="370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240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Controle </a:t>
            </a:r>
            <a:r>
              <a:rPr lang="pt-BR" dirty="0" err="1" smtClean="0"/>
              <a:t>pid</a:t>
            </a:r>
            <a:r>
              <a:rPr lang="pt-BR" dirty="0" smtClean="0"/>
              <a:t> x logica comum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58530" y="1001485"/>
            <a:ext cx="10088881" cy="5686698"/>
          </a:xfrm>
        </p:spPr>
        <p:txBody>
          <a:bodyPr>
            <a:normAutofit/>
          </a:bodyPr>
          <a:lstStyle/>
          <a:p>
            <a:endParaRPr lang="pt-BR" dirty="0" smtClean="0"/>
          </a:p>
          <a:p>
            <a:pPr algn="just"/>
            <a:r>
              <a:rPr lang="pt-BR" dirty="0" smtClean="0"/>
              <a:t>Se eu projetar meu carrinho seguidor com a logica vista anteriormente ele vai funcionar?</a:t>
            </a:r>
          </a:p>
          <a:p>
            <a:pPr algn="just"/>
            <a:r>
              <a:rPr lang="pt-BR" dirty="0" smtClean="0"/>
              <a:t>R: Sim se você fizer o controle da velocidade dos motores o mesmo funcionara perfeitamente após testes no circuito.</a:t>
            </a:r>
          </a:p>
          <a:p>
            <a:pPr algn="just"/>
            <a:endParaRPr lang="pt-BR" dirty="0"/>
          </a:p>
          <a:p>
            <a:pPr algn="just"/>
            <a:r>
              <a:rPr lang="pt-BR" dirty="0" smtClean="0"/>
              <a:t>PID</a:t>
            </a:r>
          </a:p>
          <a:p>
            <a:pPr algn="just"/>
            <a:r>
              <a:rPr lang="pt-BR" dirty="0"/>
              <a:t>é uma técnica de </a:t>
            </a:r>
            <a:r>
              <a:rPr lang="pt-BR" dirty="0">
                <a:hlinkClick r:id="rId2" tooltip="Controle"/>
              </a:rPr>
              <a:t>controle</a:t>
            </a:r>
            <a:r>
              <a:rPr lang="pt-BR" dirty="0"/>
              <a:t> de </a:t>
            </a:r>
            <a:r>
              <a:rPr lang="pt-BR" dirty="0">
                <a:hlinkClick r:id="rId3" tooltip="Processo"/>
              </a:rPr>
              <a:t>processos</a:t>
            </a:r>
            <a:r>
              <a:rPr lang="pt-BR" dirty="0"/>
              <a:t> que une as ações derivativa, integral e proporcional, fazendo assim com que o sinal de erro seja minimizado pela ação proporcional, zerado pela ação integral e obtido com uma velocidade </a:t>
            </a:r>
            <a:r>
              <a:rPr lang="pt-BR" dirty="0" err="1" smtClean="0"/>
              <a:t>antecipativa</a:t>
            </a:r>
            <a:r>
              <a:rPr lang="pt-BR" dirty="0" smtClean="0"/>
              <a:t> </a:t>
            </a:r>
            <a:r>
              <a:rPr lang="pt-BR" dirty="0"/>
              <a:t>pela ação derivativa.</a:t>
            </a: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78648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Controle </a:t>
            </a:r>
            <a:r>
              <a:rPr lang="pt-BR" dirty="0" err="1" smtClean="0"/>
              <a:t>pid</a:t>
            </a:r>
            <a:r>
              <a:rPr lang="pt-BR" dirty="0" smtClean="0"/>
              <a:t> x logica comum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58530" y="1759130"/>
            <a:ext cx="10088881" cy="5686698"/>
          </a:xfrm>
        </p:spPr>
        <p:txBody>
          <a:bodyPr>
            <a:normAutofit/>
          </a:bodyPr>
          <a:lstStyle/>
          <a:p>
            <a:r>
              <a:rPr lang="pt-BR" dirty="0"/>
              <a:t>Definindo u ( t ) </a:t>
            </a:r>
            <a:r>
              <a:rPr lang="pt-BR" dirty="0" smtClean="0"/>
              <a:t>como </a:t>
            </a:r>
            <a:r>
              <a:rPr lang="pt-BR" dirty="0"/>
              <a:t>o sinal de saída, o algoritmo PID pode ser definido por:</a:t>
            </a:r>
            <a:endParaRPr lang="pt-BR" dirty="0" smtClean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148" y="2719819"/>
            <a:ext cx="6429535" cy="1035761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692" y="4184468"/>
            <a:ext cx="2650556" cy="225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833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PID – RESUMINDO .....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58530" y="1759130"/>
            <a:ext cx="10088881" cy="5686698"/>
          </a:xfrm>
        </p:spPr>
        <p:txBody>
          <a:bodyPr>
            <a:normAutofit/>
          </a:bodyPr>
          <a:lstStyle/>
          <a:p>
            <a:r>
              <a:rPr lang="pt-BR" dirty="0" smtClean="0"/>
              <a:t>Basicamente o que o algoritmo utilizando PID faz e determinar a velocidade de forma precisa dos motores baseado nos dados enviados pelos sensores presentes no carrinho. </a:t>
            </a:r>
            <a:endParaRPr lang="pt-BR" dirty="0" smtClean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2708444" y="3863194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smtClean="0"/>
              <a:t>OBRIGADO E BOA SORTE =d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1933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Onde baixar ??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1141413" y="1959429"/>
            <a:ext cx="938725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/>
              <a:t>As aulas e códigos podem ser baixados no Git</a:t>
            </a:r>
            <a:r>
              <a:rPr lang="pt-BR" sz="2800" dirty="0" smtClean="0"/>
              <a:t>Hub. </a:t>
            </a:r>
          </a:p>
          <a:p>
            <a:endParaRPr lang="pt-BR" sz="2800" dirty="0" smtClean="0"/>
          </a:p>
          <a:p>
            <a:endParaRPr lang="pt-BR" sz="2800" dirty="0"/>
          </a:p>
          <a:p>
            <a:endParaRPr lang="pt-BR" sz="2800" dirty="0" smtClean="0"/>
          </a:p>
          <a:p>
            <a:endParaRPr lang="pt-BR" sz="2800" dirty="0"/>
          </a:p>
          <a:p>
            <a:r>
              <a:rPr lang="pt-BR" sz="2800" dirty="0"/>
              <a:t>                           </a:t>
            </a:r>
            <a:r>
              <a:rPr lang="pt-BR" sz="2800" dirty="0" smtClean="0"/>
              <a:t> </a:t>
            </a:r>
            <a:r>
              <a:rPr lang="pt-BR" sz="2800" dirty="0"/>
              <a:t>https://github.com/Adilmar/Arduino-Linha</a:t>
            </a:r>
          </a:p>
          <a:p>
            <a:endParaRPr lang="pt-BR" sz="2800" dirty="0"/>
          </a:p>
          <a:p>
            <a:endParaRPr lang="pt-BR" dirty="0"/>
          </a:p>
        </p:txBody>
      </p:sp>
      <p:pic>
        <p:nvPicPr>
          <p:cNvPr id="7170" name="Picture 2" descr="image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7726" y="3077948"/>
            <a:ext cx="2120038" cy="3180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224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pt-BR" dirty="0" smtClean="0"/>
              <a:t>Sobre e contatos</a:t>
            </a:r>
            <a:endParaRPr lang="pt-BR" dirty="0"/>
          </a:p>
        </p:txBody>
      </p:sp>
      <p:sp>
        <p:nvSpPr>
          <p:cNvPr id="8" name="Espaço Reservado para Conteúdo 2"/>
          <p:cNvSpPr>
            <a:spLocks noGrp="1"/>
          </p:cNvSpPr>
          <p:nvPr>
            <p:ph idx="1"/>
          </p:nvPr>
        </p:nvSpPr>
        <p:spPr>
          <a:xfrm>
            <a:off x="3931278" y="2545962"/>
            <a:ext cx="6990008" cy="2103311"/>
          </a:xfrm>
        </p:spPr>
        <p:txBody>
          <a:bodyPr>
            <a:normAutofit fontScale="92500" lnSpcReduction="20000"/>
          </a:bodyPr>
          <a:lstStyle/>
          <a:p>
            <a:endParaRPr lang="pt-BR" sz="2800" dirty="0" smtClean="0"/>
          </a:p>
          <a:p>
            <a:pPr marL="0" indent="0" algn="ctr">
              <a:buNone/>
            </a:pPr>
            <a:r>
              <a:rPr lang="pt-BR" sz="2800" dirty="0" smtClean="0"/>
              <a:t>www.adilmar.com.br</a:t>
            </a:r>
          </a:p>
          <a:p>
            <a:pPr marL="0" indent="0">
              <a:buNone/>
            </a:pPr>
            <a:r>
              <a:rPr lang="pt-BR" sz="2800" dirty="0" err="1" smtClean="0"/>
              <a:t>Email</a:t>
            </a:r>
            <a:r>
              <a:rPr lang="pt-BR" sz="2800" dirty="0" smtClean="0"/>
              <a:t>: </a:t>
            </a:r>
            <a:r>
              <a:rPr lang="pt-BR" sz="2800" dirty="0" smtClean="0">
                <a:hlinkClick r:id="rId2"/>
              </a:rPr>
              <a:t>akanehar@gmail.com</a:t>
            </a:r>
            <a:r>
              <a:rPr lang="pt-BR" sz="2800" dirty="0" smtClean="0"/>
              <a:t> </a:t>
            </a:r>
          </a:p>
          <a:p>
            <a:pPr marL="0" indent="0">
              <a:buNone/>
            </a:pPr>
            <a:r>
              <a:rPr lang="pt-BR" sz="2800" dirty="0" smtClean="0"/>
              <a:t>Lattes: </a:t>
            </a:r>
            <a:r>
              <a:rPr lang="pt-BR" sz="2800" dirty="0">
                <a:hlinkClick r:id="rId3"/>
              </a:rPr>
              <a:t>http://lattes.cnpq.br/2462384793631673</a:t>
            </a:r>
            <a:endParaRPr lang="pt-BR" sz="2800" dirty="0"/>
          </a:p>
          <a:p>
            <a:endParaRPr lang="pt-BR" dirty="0"/>
          </a:p>
        </p:txBody>
      </p:sp>
      <p:pic>
        <p:nvPicPr>
          <p:cNvPr id="10" name="Picture 4" descr="http://adilmar.com.br/images/suporte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317" y="4984302"/>
            <a:ext cx="3686175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http://servicosweb.cnpq.br/wspessoa/servletrecuperafoto?tipo=1&amp;id=K4326038U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1" y="2545962"/>
            <a:ext cx="2773370" cy="277337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32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ARDUINO</a:t>
            </a:r>
            <a:endParaRPr lang="pt-BR" dirty="0"/>
          </a:p>
        </p:txBody>
      </p:sp>
      <p:pic>
        <p:nvPicPr>
          <p:cNvPr id="1026" name="Picture 2" descr="https://upload.wikimedia.org/wikipedia/commons/7/71/Arduino-uno-perspective-transparent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7580" y="3055031"/>
            <a:ext cx="4024420" cy="354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1141413" y="1959429"/>
            <a:ext cx="938725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Plataforma de prototipagem eletrônica de Hardware Livre</a:t>
            </a:r>
          </a:p>
          <a:p>
            <a:r>
              <a:rPr lang="pt-BR" sz="2800" dirty="0"/>
              <a:t>Possibilita entrada / saída de dados</a:t>
            </a:r>
          </a:p>
          <a:p>
            <a:r>
              <a:rPr lang="pt-BR" sz="2800" dirty="0"/>
              <a:t>Programada em linguagem derivada do C/C++</a:t>
            </a:r>
          </a:p>
          <a:p>
            <a:r>
              <a:rPr lang="pt-BR" sz="2800" dirty="0"/>
              <a:t>Surgimento por volta de 2005 em </a:t>
            </a:r>
            <a:r>
              <a:rPr lang="pt-BR" sz="2800" dirty="0" err="1"/>
              <a:t>Ivrea</a:t>
            </a:r>
            <a:r>
              <a:rPr lang="pt-BR" sz="2800" dirty="0"/>
              <a:t> (Itália)</a:t>
            </a:r>
          </a:p>
          <a:p>
            <a:r>
              <a:rPr lang="pt-BR" sz="2800" dirty="0"/>
              <a:t>Reduzir custos de projetos anteriores </a:t>
            </a:r>
          </a:p>
          <a:p>
            <a:r>
              <a:rPr lang="pt-BR" sz="2800" dirty="0"/>
              <a:t>Estudantes e </a:t>
            </a:r>
            <a:r>
              <a:rPr lang="pt-BR" sz="2800" dirty="0" err="1"/>
              <a:t>Hobistas</a:t>
            </a:r>
            <a:endParaRPr lang="pt-BR" sz="2800" dirty="0"/>
          </a:p>
          <a:p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778" y="4271312"/>
            <a:ext cx="2220929" cy="222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62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Seguidor de linha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41413" y="1789611"/>
            <a:ext cx="9905999" cy="4367350"/>
          </a:xfrm>
        </p:spPr>
        <p:txBody>
          <a:bodyPr/>
          <a:lstStyle/>
          <a:p>
            <a:r>
              <a:rPr lang="pt-BR" dirty="0"/>
              <a:t>Robô programado para seguir um circuito </a:t>
            </a:r>
            <a:r>
              <a:rPr lang="pt-BR" dirty="0" smtClean="0"/>
              <a:t>definido por um constante.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2050" name="Picture 2" descr="http://blog.filipeflop.com/wp-content/uploads/2014/02/800px-VEX_Line_Tracking_graph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402" y="2698330"/>
            <a:ext cx="11028312" cy="3680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401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Seguidor de linha – sensores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23847" y="1060559"/>
            <a:ext cx="9905999" cy="4367350"/>
          </a:xfrm>
        </p:spPr>
        <p:txBody>
          <a:bodyPr/>
          <a:lstStyle/>
          <a:p>
            <a:endParaRPr lang="pt-BR" dirty="0" smtClean="0"/>
          </a:p>
          <a:p>
            <a:pPr algn="just"/>
            <a:r>
              <a:rPr lang="pt-BR" dirty="0"/>
              <a:t>Cada sensor é constituído por um LED e um fotodiodo, ambos infravermelhos. A luz emitida pelo LED atinge a superfície e é </a:t>
            </a:r>
            <a:r>
              <a:rPr lang="pt-BR" dirty="0" smtClean="0"/>
              <a:t>refletida </a:t>
            </a:r>
            <a:r>
              <a:rPr lang="pt-BR" dirty="0"/>
              <a:t>de volta para o fotodiodo. O fotodiodo em seguida, gera uma tensão de saída proporcional à </a:t>
            </a:r>
            <a:r>
              <a:rPr lang="pt-BR" dirty="0" smtClean="0"/>
              <a:t>refletância </a:t>
            </a:r>
            <a:r>
              <a:rPr lang="pt-BR" dirty="0"/>
              <a:t>da superfície.</a:t>
            </a:r>
          </a:p>
          <a:p>
            <a:endParaRPr lang="pt-BR" dirty="0"/>
          </a:p>
        </p:txBody>
      </p:sp>
      <p:pic>
        <p:nvPicPr>
          <p:cNvPr id="3074" name="Picture 2" descr="https://mjrobot.files.wordpress.com/2016/04/irsensor.jpg?w=84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530" y="3622560"/>
            <a:ext cx="5113973" cy="3042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6375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Seguidor de linha – exemplo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75652" y="1112811"/>
            <a:ext cx="9905999" cy="4367350"/>
          </a:xfrm>
        </p:spPr>
        <p:txBody>
          <a:bodyPr/>
          <a:lstStyle/>
          <a:p>
            <a:endParaRPr lang="pt-BR" dirty="0" smtClean="0"/>
          </a:p>
          <a:p>
            <a:r>
              <a:rPr lang="pt-BR" dirty="0" smtClean="0"/>
              <a:t>Ao incidir a luz infravermelha sobre um superfície qualquer branca acionar o </a:t>
            </a:r>
            <a:r>
              <a:rPr lang="pt-BR" dirty="0" err="1" smtClean="0"/>
              <a:t>led</a:t>
            </a:r>
            <a:r>
              <a:rPr lang="pt-BR" dirty="0" smtClean="0"/>
              <a:t> ou um servo motor. </a:t>
            </a:r>
            <a:endParaRPr lang="pt-BR" dirty="0"/>
          </a:p>
          <a:p>
            <a:endParaRPr lang="pt-BR" dirty="0"/>
          </a:p>
        </p:txBody>
      </p:sp>
      <p:pic>
        <p:nvPicPr>
          <p:cNvPr id="3074" name="Picture 2" descr="https://mjrobot.files.wordpress.com/2016/04/irsensor.jpg?w=84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3" t="7735" r="51382" b="13576"/>
          <a:stretch/>
        </p:blipFill>
        <p:spPr bwMode="auto">
          <a:xfrm>
            <a:off x="7729445" y="3355372"/>
            <a:ext cx="2521132" cy="274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sensorLinh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1863" y="2906985"/>
            <a:ext cx="4572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454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Seguidor de linha – exemplo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58086" y="1001133"/>
            <a:ext cx="9905999" cy="4367350"/>
          </a:xfrm>
        </p:spPr>
        <p:txBody>
          <a:bodyPr/>
          <a:lstStyle/>
          <a:p>
            <a:endParaRPr lang="pt-BR" dirty="0" smtClean="0"/>
          </a:p>
          <a:p>
            <a:r>
              <a:rPr lang="pt-BR" dirty="0" smtClean="0"/>
              <a:t>Os sensores ao detectar uma superfície branca ou preta conforme sua programação aciona uma determinada função. </a:t>
            </a:r>
            <a:r>
              <a:rPr lang="pt-BR" dirty="0" err="1" smtClean="0"/>
              <a:t>Ex</a:t>
            </a:r>
            <a:r>
              <a:rPr lang="pt-BR" dirty="0" smtClean="0"/>
              <a:t> (acionar motor).</a:t>
            </a:r>
            <a:endParaRPr lang="pt-BR" dirty="0"/>
          </a:p>
          <a:p>
            <a:endParaRPr lang="pt-BR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738" y="3028053"/>
            <a:ext cx="5228598" cy="3640341"/>
          </a:xfrm>
          <a:prstGeom prst="rect">
            <a:avLst/>
          </a:prstGeom>
        </p:spPr>
      </p:pic>
      <p:pic>
        <p:nvPicPr>
          <p:cNvPr id="6151" name="Picture 7" descr="sensorIR_b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2" y="2648844"/>
            <a:ext cx="5848350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352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Seguidor de linha – SENSOR TCRT 5000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5835" y="1771841"/>
            <a:ext cx="9905999" cy="4367350"/>
          </a:xfrm>
        </p:spPr>
        <p:txBody>
          <a:bodyPr/>
          <a:lstStyle/>
          <a:p>
            <a:pPr algn="just"/>
            <a:r>
              <a:rPr lang="pt-BR" dirty="0"/>
              <a:t>Esse sensor tem 2 componentes no mesmo suporte : um</a:t>
            </a:r>
            <a:r>
              <a:rPr lang="pt-BR" b="1" dirty="0"/>
              <a:t> </a:t>
            </a:r>
            <a:r>
              <a:rPr lang="pt-BR" b="1" dirty="0" err="1"/>
              <a:t>led</a:t>
            </a:r>
            <a:r>
              <a:rPr lang="pt-BR" b="1" dirty="0"/>
              <a:t> infravermelho</a:t>
            </a:r>
            <a:r>
              <a:rPr lang="pt-BR" dirty="0"/>
              <a:t> (cor azul) e um</a:t>
            </a:r>
            <a:r>
              <a:rPr lang="pt-BR" b="1" dirty="0"/>
              <a:t> transistor IR</a:t>
            </a:r>
            <a:r>
              <a:rPr lang="pt-BR" dirty="0"/>
              <a:t> (</a:t>
            </a:r>
            <a:r>
              <a:rPr lang="pt-BR" b="1" dirty="0" err="1"/>
              <a:t>fototransistor</a:t>
            </a:r>
            <a:r>
              <a:rPr lang="pt-BR" dirty="0"/>
              <a:t> - cor preta), separados por uma pequena "parede". Quando algum objeto se aproxima do sensor, a luz infravermelha é refletida no objeto, "passa" para o outro lado e ativa o transistor :</a:t>
            </a:r>
          </a:p>
        </p:txBody>
      </p:sp>
      <p:pic>
        <p:nvPicPr>
          <p:cNvPr id="1026" name="Picture 2" descr="Sensor Óptico Reflexivo TCRT50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102" y="4467114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nsor Óptico TCRT5000 - Esquema e funcionamen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722" y="4307400"/>
            <a:ext cx="7138290" cy="22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4060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Seguidor de linha – SENSOR TCRT 5000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5835" y="1771841"/>
            <a:ext cx="9905999" cy="4367350"/>
          </a:xfrm>
        </p:spPr>
        <p:txBody>
          <a:bodyPr/>
          <a:lstStyle/>
          <a:p>
            <a:pPr algn="just"/>
            <a:r>
              <a:rPr lang="pt-BR" dirty="0"/>
              <a:t>Perceba que o tipo de objeto que você quer detectar vai influenciar diretamente na operação do sensor, já que, quanto mais reflexivo o material, maior a distância que o sensor vai alcançar.</a:t>
            </a:r>
          </a:p>
        </p:txBody>
      </p:sp>
      <p:pic>
        <p:nvPicPr>
          <p:cNvPr id="2050" name="Picture 2" descr="Circuito teste sensor óptico TCRT50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033" y="3357017"/>
            <a:ext cx="6672385" cy="325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921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131</TotalTime>
  <Words>651</Words>
  <Application>Microsoft Office PowerPoint</Application>
  <PresentationFormat>Widescreen</PresentationFormat>
  <Paragraphs>66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4" baseType="lpstr">
      <vt:lpstr>Arial</vt:lpstr>
      <vt:lpstr>Trebuchet MS</vt:lpstr>
      <vt:lpstr>Tw Cen MT</vt:lpstr>
      <vt:lpstr>Circuito</vt:lpstr>
      <vt:lpstr>Introdução TUR - UFU</vt:lpstr>
      <vt:lpstr>Onde baixar ??</vt:lpstr>
      <vt:lpstr>ARDUINO</vt:lpstr>
      <vt:lpstr>Seguidor de linha </vt:lpstr>
      <vt:lpstr>Seguidor de linha – sensores</vt:lpstr>
      <vt:lpstr>Seguidor de linha – exemplo </vt:lpstr>
      <vt:lpstr>Seguidor de linha – exemplo </vt:lpstr>
      <vt:lpstr>Seguidor de linha – SENSOR TCRT 5000 </vt:lpstr>
      <vt:lpstr>Seguidor de linha – SENSOR TCRT 5000 </vt:lpstr>
      <vt:lpstr>Seguidor de linha – SENSOR TCRT 5000 </vt:lpstr>
      <vt:lpstr>Seguidor de linha – SENSOR TCRT 5000 </vt:lpstr>
      <vt:lpstr>Apresentação do PowerPoint</vt:lpstr>
      <vt:lpstr>Seguidor de linha – motores DC</vt:lpstr>
      <vt:lpstr>Seguidor de linha – motores – PONTE H</vt:lpstr>
      <vt:lpstr>Seguidor de linha – motores – servo motor</vt:lpstr>
      <vt:lpstr>Seguidor de linha – motores – servo motor</vt:lpstr>
      <vt:lpstr>Controle pid x logica comum</vt:lpstr>
      <vt:lpstr>Controle pid x logica comum</vt:lpstr>
      <vt:lpstr>PID – RESUMINDO .....</vt:lpstr>
      <vt:lpstr>Sobre e contatos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TUR - UFU</dc:title>
  <dc:creator>Adilmar Dantas</dc:creator>
  <cp:lastModifiedBy>Adilmar Dantas</cp:lastModifiedBy>
  <cp:revision>17</cp:revision>
  <dcterms:created xsi:type="dcterms:W3CDTF">2016-08-23T00:56:51Z</dcterms:created>
  <dcterms:modified xsi:type="dcterms:W3CDTF">2016-08-26T00:50:03Z</dcterms:modified>
</cp:coreProperties>
</file>

<file path=docProps/thumbnail.jpeg>
</file>